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02" r:id="rId3"/>
    <p:sldId id="303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6" r:id="rId14"/>
    <p:sldId id="287" r:id="rId15"/>
    <p:sldId id="284" r:id="rId16"/>
    <p:sldId id="289" r:id="rId17"/>
    <p:sldId id="290" r:id="rId18"/>
    <p:sldId id="269" r:id="rId19"/>
    <p:sldId id="258" r:id="rId20"/>
    <p:sldId id="260" r:id="rId21"/>
    <p:sldId id="261" r:id="rId22"/>
    <p:sldId id="262" r:id="rId23"/>
    <p:sldId id="263" r:id="rId24"/>
    <p:sldId id="265" r:id="rId25"/>
    <p:sldId id="266" r:id="rId26"/>
    <p:sldId id="264" r:id="rId27"/>
    <p:sldId id="268" r:id="rId28"/>
    <p:sldId id="267" r:id="rId29"/>
    <p:sldId id="270" r:id="rId30"/>
    <p:sldId id="293" r:id="rId31"/>
    <p:sldId id="295" r:id="rId32"/>
    <p:sldId id="296" r:id="rId33"/>
    <p:sldId id="306" r:id="rId34"/>
    <p:sldId id="300" r:id="rId35"/>
    <p:sldId id="297" r:id="rId36"/>
    <p:sldId id="294" r:id="rId37"/>
    <p:sldId id="299" r:id="rId38"/>
    <p:sldId id="304" r:id="rId39"/>
    <p:sldId id="305" r:id="rId40"/>
    <p:sldId id="308" r:id="rId41"/>
    <p:sldId id="310" r:id="rId42"/>
    <p:sldId id="298" r:id="rId43"/>
    <p:sldId id="313" r:id="rId44"/>
    <p:sldId id="31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344"/>
  </p:normalViewPr>
  <p:slideViewPr>
    <p:cSldViewPr snapToGrid="0" snapToObjects="1">
      <p:cViewPr>
        <p:scale>
          <a:sx n="83" d="100"/>
          <a:sy n="83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BAC3B-1861-0543-8D71-925340AA6A29}" type="datetimeFigureOut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84C8C-0EC0-3E42-99AD-AC6D88FFD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8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71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0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67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169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981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48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9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4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258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482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1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变量</a:t>
            </a:r>
            <a:r>
              <a:rPr kumimoji="1" lang="zh-CN" altLang="en-US" baseline="0" dirty="0" smtClean="0"/>
              <a:t> 和 字面值 的结果，就是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变量的值 和 字面值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233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/questions/57483/what-are-the-differences-between-a-pointer-variable-and-a-reference-variable-in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引用：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不需要判断</a:t>
            </a:r>
            <a:r>
              <a:rPr kumimoji="1" lang="en-US" altLang="zh-CN" dirty="0" err="1" smtClean="0"/>
              <a:t>nullptr</a:t>
            </a:r>
            <a:r>
              <a:rPr kumimoji="1" lang="zh-CN" altLang="en-US" dirty="0" smtClean="0"/>
              <a:t>，因为引用必需初始化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大多数情况都是被初始化为一个有效值的，并且不会返回一个局部变量的引用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不需要解引用</a:t>
            </a:r>
            <a:r>
              <a:rPr kumimoji="1" lang="en-US" altLang="zh-CN" dirty="0" smtClean="0"/>
              <a:t>(*)</a:t>
            </a:r>
            <a:r>
              <a:rPr kumimoji="1" lang="zh-CN" altLang="en-US" dirty="0" smtClean="0"/>
              <a:t>等操作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baseline="0" dirty="0" smtClean="0"/>
              <a:t> </a:t>
            </a:r>
            <a:r>
              <a:rPr kumimoji="1" lang="zh-CN" altLang="en-US" dirty="0" smtClean="0"/>
              <a:t>通过引用访问绑定数据的成员不需要用</a:t>
            </a:r>
            <a:r>
              <a:rPr kumimoji="1" lang="en-US" altLang="zh-CN" dirty="0" smtClean="0"/>
              <a:t>“-&gt;”</a:t>
            </a:r>
          </a:p>
          <a:p>
            <a:r>
              <a:rPr kumimoji="1" lang="en-US" altLang="zh-CN" dirty="0" smtClean="0"/>
              <a:t>4 </a:t>
            </a:r>
            <a:r>
              <a:rPr kumimoji="1" lang="zh-CN" altLang="en-US" dirty="0" smtClean="0"/>
              <a:t>保留指针以兼容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48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/questions/57483/what-are-the-differences-between-a-pointer-variable-and-a-reference-variable-in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引用：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不需要判断</a:t>
            </a:r>
            <a:r>
              <a:rPr kumimoji="1" lang="en-US" altLang="zh-CN" dirty="0" err="1" smtClean="0"/>
              <a:t>nullptr</a:t>
            </a:r>
            <a:r>
              <a:rPr kumimoji="1" lang="zh-CN" altLang="en-US" dirty="0" smtClean="0"/>
              <a:t>，因为引用必需初始化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大多数情况都是被初始化为一个有效值的，并且不会返回一个局部变量的引用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不需要解引用</a:t>
            </a:r>
            <a:r>
              <a:rPr kumimoji="1" lang="en-US" altLang="zh-CN" dirty="0" smtClean="0"/>
              <a:t>(*)</a:t>
            </a:r>
            <a:r>
              <a:rPr kumimoji="1" lang="zh-CN" altLang="en-US" dirty="0" smtClean="0"/>
              <a:t>等操作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baseline="0" dirty="0" smtClean="0"/>
              <a:t> </a:t>
            </a:r>
            <a:r>
              <a:rPr kumimoji="1" lang="zh-CN" altLang="en-US" dirty="0" smtClean="0"/>
              <a:t>通过引用访问绑定数据的成员不需要用</a:t>
            </a:r>
            <a:r>
              <a:rPr kumimoji="1" lang="en-US" altLang="zh-CN" dirty="0" smtClean="0"/>
              <a:t>“-&gt;”</a:t>
            </a:r>
          </a:p>
          <a:p>
            <a:r>
              <a:rPr kumimoji="1" lang="en-US" altLang="zh-CN" dirty="0" smtClean="0"/>
              <a:t>4 </a:t>
            </a:r>
            <a:r>
              <a:rPr kumimoji="1" lang="zh-CN" altLang="en-US" dirty="0" smtClean="0"/>
              <a:t>保留指针以兼容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避免拷贝，</a:t>
            </a:r>
            <a:r>
              <a:rPr kumimoji="1" lang="en-US" altLang="zh-CN" dirty="0" smtClean="0"/>
              <a:t>f1</a:t>
            </a:r>
            <a:r>
              <a:rPr kumimoji="1" lang="zh-CN" altLang="en-US" dirty="0" smtClean="0"/>
              <a:t>传入</a:t>
            </a:r>
            <a:r>
              <a:rPr kumimoji="1" lang="en-US" altLang="zh-CN" dirty="0" smtClean="0"/>
              <a:t>complex</a:t>
            </a:r>
            <a:r>
              <a:rPr kumimoji="1" lang="zh-CN" altLang="en-US" dirty="0" smtClean="0"/>
              <a:t>类的指针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complex</a:t>
            </a:r>
            <a:r>
              <a:rPr kumimoji="1" lang="zh-CN" altLang="en-US" dirty="0" smtClean="0"/>
              <a:t>类需要支持减法操作，对</a:t>
            </a:r>
            <a:r>
              <a:rPr kumimoji="1" lang="en-US" altLang="zh-CN" dirty="0" smtClean="0"/>
              <a:t>*complex(</a:t>
            </a:r>
            <a:r>
              <a:rPr kumimoji="1" lang="zh-CN" altLang="en-US" dirty="0" smtClean="0"/>
              <a:t>指针类型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的减法运算符已经存在了，如果再去重载，也影响代码美观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06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右值引用的实现？</a:t>
            </a:r>
          </a:p>
          <a:p>
            <a:r>
              <a:rPr kumimoji="1" lang="zh-CN" altLang="en-US" dirty="0" smtClean="0"/>
              <a:t>万能引用的实现？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170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右值引用 也是变量，变量是左值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29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条件：类型推导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函数模板参数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声明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87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条件：类型推导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函数模板参数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声明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335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推断规则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1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对右值引用使用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</a:p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universal </a:t>
            </a:r>
            <a:r>
              <a:rPr kumimoji="1" lang="zh-CN" altLang="en-US" dirty="0" smtClean="0"/>
              <a:t>引用使用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 smtClean="0"/>
          </a:p>
          <a:p>
            <a:r>
              <a:rPr kumimoji="1" lang="zh-CN" altLang="en-US" dirty="0" smtClean="0"/>
              <a:t>对左值引用也可以使用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  <a:r>
              <a:rPr kumimoji="1" lang="zh-CN" altLang="en-US" dirty="0" smtClean="0"/>
              <a:t>，前提是知道这会对左值引用所绑定变量作出修改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73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实现的一个例子，没有完全遵循标准的细节，但已经很接近了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572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私有数据动态分配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::move(</a:t>
            </a:r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，移后源对象不可再次使用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2 </a:t>
            </a:r>
            <a:r>
              <a:rPr kumimoji="1" lang="zh-CN" altLang="en-US" dirty="0" smtClean="0"/>
              <a:t>“移动”发生在 移动构造函数 移动赋值运算符中，并不是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  <a:r>
              <a:rPr kumimoji="1" lang="zh-CN" altLang="en-US" dirty="0" smtClean="0"/>
              <a:t>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66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解释 将亡 的含义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434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实参为左值</a:t>
            </a:r>
          </a:p>
          <a:p>
            <a:r>
              <a:rPr kumimoji="1" lang="zh-CN" altLang="en-US" dirty="0" smtClean="0"/>
              <a:t>模板实例化后的状态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950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实参为右值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676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forward</a:t>
            </a:r>
            <a:r>
              <a:rPr kumimoji="1" lang="zh-CN" altLang="en-US" dirty="0" smtClean="0"/>
              <a:t>的一个具体使用例子</a:t>
            </a:r>
            <a:endParaRPr kumimoji="1" lang="en-US" altLang="zh-CN" dirty="0" smtClean="0"/>
          </a:p>
          <a:p>
            <a:r>
              <a:rPr kumimoji="1" lang="zh-CN" altLang="en-US" dirty="0" smtClean="0"/>
              <a:t>准确的说重载函数的 实参分别为 左值 与 右值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0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完美转发使用的是万能引用，</a:t>
            </a:r>
            <a:r>
              <a:rPr kumimoji="1" lang="en-US" altLang="zh-CN" dirty="0" smtClean="0"/>
              <a:t>static </a:t>
            </a:r>
            <a:r>
              <a:rPr kumimoji="1" lang="en-US" altLang="zh-CN" dirty="0" err="1" smtClean="0"/>
              <a:t>cosnt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类型变量不分配内存，无法绑定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595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88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需要解释下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为右值引用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29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</a:t>
            </a:r>
            <a:r>
              <a:rPr kumimoji="1" lang="zh-CN" altLang="en-US" dirty="0" smtClean="0"/>
              <a:t> 函数 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创建局部变量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拷贝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临时变量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 </a:t>
            </a:r>
            <a:r>
              <a:rPr kumimoji="1" lang="zh-CN" altLang="en-US" baseline="0" dirty="0" smtClean="0"/>
              <a:t>临时变量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移动 </a:t>
            </a:r>
            <a:r>
              <a:rPr kumimoji="1" lang="en-US" altLang="zh-CN" baseline="0" dirty="0" smtClean="0"/>
              <a:t>tmp1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g++ -</a:t>
            </a:r>
            <a:r>
              <a:rPr kumimoji="1" lang="en-US" altLang="zh-CN" dirty="0" err="1" smtClean="0"/>
              <a:t>fno</a:t>
            </a:r>
            <a:r>
              <a:rPr kumimoji="1" lang="en-US" altLang="zh-CN" dirty="0" smtClean="0"/>
              <a:t>-elide-constructors -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 </a:t>
            </a:r>
            <a:r>
              <a:rPr kumimoji="1" lang="en-US" altLang="zh-CN" dirty="0" err="1" smtClean="0"/>
              <a:t>main.cpp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52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</a:t>
            </a:r>
            <a:r>
              <a:rPr kumimoji="1" lang="zh-CN" altLang="en-US" dirty="0" smtClean="0"/>
              <a:t> 函数 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创建局部变量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移动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临时变量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 </a:t>
            </a:r>
            <a:r>
              <a:rPr kumimoji="1" lang="zh-CN" altLang="en-US" baseline="0" dirty="0" smtClean="0"/>
              <a:t>临时变量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移动 </a:t>
            </a:r>
            <a:r>
              <a:rPr kumimoji="1" lang="en-US" altLang="zh-CN" baseline="0" dirty="0" smtClean="0"/>
              <a:t>tmp1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g++ -</a:t>
            </a:r>
            <a:r>
              <a:rPr kumimoji="1" lang="en-US" altLang="zh-CN" dirty="0" err="1" smtClean="0"/>
              <a:t>fno</a:t>
            </a:r>
            <a:r>
              <a:rPr kumimoji="1" lang="en-US" altLang="zh-CN" dirty="0" smtClean="0"/>
              <a:t>-elide-constructors -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 </a:t>
            </a:r>
            <a:r>
              <a:rPr kumimoji="1" lang="en-US" altLang="zh-CN" dirty="0" err="1" smtClean="0"/>
              <a:t>main.cpp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09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C++ 11 </a:t>
            </a:r>
            <a:r>
              <a:rPr kumimoji="1" lang="zh-CN" altLang="en-US" dirty="0" smtClean="0"/>
              <a:t>标准库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12.8 Copying and moving class objects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32</a:t>
            </a:r>
          </a:p>
          <a:p>
            <a:r>
              <a:rPr kumimoji="1" lang="zh-CN" altLang="en-US" dirty="0" smtClean="0"/>
              <a:t>以上第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条 省略了从 函数内局部变量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临时值 的拷贝构造</a:t>
            </a:r>
          </a:p>
          <a:p>
            <a:r>
              <a:rPr kumimoji="1" lang="zh-CN" altLang="en-US" dirty="0" smtClean="0"/>
              <a:t>以上第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条 省略了从 临时值 </a:t>
            </a:r>
            <a:r>
              <a:rPr kumimoji="1" lang="en-US" altLang="zh-CN" dirty="0" smtClean="0"/>
              <a:t>-&gt; </a:t>
            </a:r>
            <a:r>
              <a:rPr kumimoji="1" lang="zh-CN" altLang="en-US" dirty="0" smtClean="0"/>
              <a:t>函数调用处</a:t>
            </a:r>
            <a:r>
              <a:rPr kumimoji="1" lang="zh-CN" altLang="en-US" baseline="0" dirty="0" smtClean="0"/>
              <a:t> 的拷贝构造</a:t>
            </a:r>
            <a:endParaRPr kumimoji="1" lang="en-US" altLang="zh-CN" baseline="0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/questions/12953127/what-are-copy-elision-and-return-value-optimization</a:t>
            </a:r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388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funX</a:t>
            </a:r>
            <a:r>
              <a:rPr kumimoji="1" lang="zh-CN" altLang="en-US" dirty="0" smtClean="0"/>
              <a:t>中，返回值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临时值</a:t>
            </a:r>
            <a:r>
              <a:rPr kumimoji="1" lang="en-US" altLang="zh-CN" dirty="0" smtClean="0"/>
              <a:t> move </a:t>
            </a:r>
            <a:r>
              <a:rPr kumimoji="1" lang="en-US" altLang="zh-CN" dirty="0" err="1" smtClean="0"/>
              <a:t>constrctor</a:t>
            </a:r>
            <a:r>
              <a:rPr kumimoji="1" lang="zh-CN" altLang="en-US" dirty="0" smtClean="0"/>
              <a:t> 被优化了</a:t>
            </a:r>
          </a:p>
          <a:p>
            <a:r>
              <a:rPr kumimoji="1" lang="zh-CN" altLang="en-US" dirty="0" smtClean="0"/>
              <a:t>              临时值</a:t>
            </a:r>
            <a:r>
              <a:rPr kumimoji="1" lang="en-US" altLang="zh-CN" dirty="0" smtClean="0"/>
              <a:t> -&gt; </a:t>
            </a:r>
            <a:r>
              <a:rPr kumimoji="1" lang="zh-CN" altLang="en-US" dirty="0" smtClean="0"/>
              <a:t>函数调用处 </a:t>
            </a:r>
            <a:r>
              <a:rPr kumimoji="1" lang="en-US" altLang="zh-CN" dirty="0" smtClean="0"/>
              <a:t>move constructor</a:t>
            </a:r>
            <a:r>
              <a:rPr kumimoji="1" lang="zh-CN" altLang="en-US" dirty="0" smtClean="0"/>
              <a:t> 被优化了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4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funcX_NO_RVO</a:t>
            </a:r>
            <a:r>
              <a:rPr kumimoji="1" lang="zh-CN" altLang="en-US" dirty="0" smtClean="0"/>
              <a:t>中，返回值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-&gt; </a:t>
            </a:r>
            <a:r>
              <a:rPr kumimoji="1" lang="zh-CN" altLang="en-US" baseline="0" dirty="0" smtClean="0"/>
              <a:t>临时值 的</a:t>
            </a:r>
            <a:r>
              <a:rPr kumimoji="1" lang="en-US" altLang="zh-CN" baseline="0" dirty="0" smtClean="0"/>
              <a:t>move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constructor </a:t>
            </a:r>
            <a:r>
              <a:rPr kumimoji="1" lang="zh-CN" altLang="en-US" baseline="0" dirty="0" smtClean="0"/>
              <a:t>没被优化掉了</a:t>
            </a:r>
          </a:p>
          <a:p>
            <a:r>
              <a:rPr kumimoji="1" lang="zh-CN" altLang="en-US" baseline="0" dirty="0" smtClean="0"/>
              <a:t>                                 临时值 </a:t>
            </a:r>
            <a:r>
              <a:rPr kumimoji="1" lang="en-US" altLang="zh-CN" baseline="0" dirty="0" smtClean="0"/>
              <a:t>-&gt; </a:t>
            </a:r>
            <a:r>
              <a:rPr kumimoji="1" lang="zh-CN" altLang="en-US" baseline="0" dirty="0" smtClean="0"/>
              <a:t>函数调用处的</a:t>
            </a:r>
            <a:r>
              <a:rPr kumimoji="1" lang="en-US" altLang="zh-CN" baseline="0" dirty="0" smtClean="0"/>
              <a:t> move constructor</a:t>
            </a:r>
            <a:r>
              <a:rPr kumimoji="1" lang="zh-CN" altLang="en-US" baseline="0" dirty="0" smtClean="0"/>
              <a:t> 优化掉了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94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E10A-FB54-294F-9466-79B598B9C0BD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90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E72C-8FF1-6C4D-80E7-D3211DFEF34B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07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4C89-F8B1-B240-8210-2CD39DA5A1DA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1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A68DA-110A-1D4B-A6F2-1A3619F0943A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83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3FE7-941B-984B-835E-E90DA2C54307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53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347A-B1A1-5341-AA46-8E7A97A01BA1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01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E39-7484-B14F-9059-B5C1ED4C8517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04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E5F6-D683-8442-946D-33BD43376682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62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ACF4-4477-214E-8A2C-75039415B829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58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D4FA-8B87-8D44-B0AE-1DFC4A3287FC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28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6763-80B6-A74C-877A-F77AFF89FBCE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89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ACE3-6560-F840-9A26-3B3B33C81884}" type="datetime1">
              <a:rPr kumimoji="1" lang="zh-CN" altLang="en-US" smtClean="0"/>
              <a:t>2019/4/24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63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右值引用与完美转发入门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62934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2019.2.15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7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为什么要有 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)?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拷贝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用左值去初始化一个对象或者为一个已有对象赋值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拷贝</a:t>
            </a:r>
            <a:r>
              <a:rPr lang="zh-CN" altLang="en-US" b="1" dirty="0"/>
              <a:t>构造函数</a:t>
            </a:r>
            <a:r>
              <a:rPr lang="zh-CN" altLang="en-US" dirty="0"/>
              <a:t>或</a:t>
            </a:r>
            <a:r>
              <a:rPr lang="zh-CN" altLang="en-US" b="1" dirty="0"/>
              <a:t>拷贝赋值运算符</a:t>
            </a:r>
            <a:r>
              <a:rPr lang="zh-CN" altLang="en-US" dirty="0"/>
              <a:t>来拷贝</a:t>
            </a:r>
            <a:r>
              <a:rPr lang="zh-CN" altLang="en-US" dirty="0" smtClean="0"/>
              <a:t>资源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移动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移动构造函数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移动赋值运算符</a:t>
            </a:r>
            <a:r>
              <a:rPr lang="zh-CN" altLang="en-US" dirty="0" smtClean="0"/>
              <a:t>来移动资源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83103" y="4355021"/>
            <a:ext cx="3611105" cy="17543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移动右值的资源给被初始化对象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销毁右值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比拷贝更有效率！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7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06" y="185977"/>
            <a:ext cx="7038414" cy="6447297"/>
          </a:xfrm>
          <a:prstGeom prst="rect">
            <a:avLst/>
          </a:prstGeom>
        </p:spPr>
      </p:pic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6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9" y="1836711"/>
            <a:ext cx="8206481" cy="4340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8" y="1825625"/>
            <a:ext cx="3693041" cy="2688793"/>
          </a:xfrm>
          <a:prstGeom prst="rect">
            <a:avLst/>
          </a:prstGeom>
        </p:spPr>
      </p:pic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9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849" y="1310051"/>
            <a:ext cx="8144887" cy="5307725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2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55160"/>
            <a:ext cx="3175861" cy="6726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247" y="427117"/>
            <a:ext cx="8798761" cy="60046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圆角矩形标注 11"/>
          <p:cNvSpPr/>
          <p:nvPr/>
        </p:nvSpPr>
        <p:spPr>
          <a:xfrm>
            <a:off x="7984859" y="1464368"/>
            <a:ext cx="3022169" cy="940379"/>
          </a:xfrm>
          <a:prstGeom prst="wedgeRoundRectCallout">
            <a:avLst>
              <a:gd name="adj1" fmla="val -223397"/>
              <a:gd name="adj2" fmla="val 200939"/>
              <a:gd name="adj3" fmla="val 16667"/>
            </a:avLst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开启优化（</a:t>
            </a:r>
            <a:r>
              <a:rPr kumimoji="1" lang="en-US" altLang="zh-CN" dirty="0" smtClean="0"/>
              <a:t>g++ </a:t>
            </a:r>
            <a:r>
              <a:rPr kumimoji="1" lang="zh-CN" altLang="en-US" dirty="0" smtClean="0"/>
              <a:t>默认）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8215717" y="336416"/>
            <a:ext cx="3026690" cy="940379"/>
          </a:xfrm>
          <a:prstGeom prst="wedgeRoundRectCallout">
            <a:avLst>
              <a:gd name="adj1" fmla="val -222892"/>
              <a:gd name="adj2" fmla="val -64404"/>
              <a:gd name="adj3" fmla="val 16667"/>
            </a:avLst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关闭优化</a:t>
            </a:r>
            <a:endParaRPr kumimoji="1" lang="zh-CN" altLang="en-US" dirty="0"/>
          </a:p>
        </p:txBody>
      </p:sp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opy elision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省略拷贝构造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移动构造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以及析构</a:t>
            </a:r>
            <a:r>
              <a:rPr kumimoji="1" lang="en-US" altLang="zh-CN" dirty="0" smtClean="0"/>
              <a:t>)</a:t>
            </a:r>
          </a:p>
          <a:p>
            <a:pPr marL="457200" lvl="1" indent="0">
              <a:buNone/>
            </a:pP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6" y="2228778"/>
            <a:ext cx="11109047" cy="3180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5883" y="521414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34" y="5645362"/>
            <a:ext cx="9245600" cy="774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3300" y="621895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mtClean="0"/>
              <a:t>……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3282" y="4176196"/>
            <a:ext cx="123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1</a:t>
            </a:r>
            <a:endParaRPr kumimoji="1" lang="zh-CN" altLang="en-US" sz="3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0700" y="5583961"/>
            <a:ext cx="123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2</a:t>
            </a:r>
            <a:endParaRPr kumimoji="1" lang="zh-CN" altLang="en-US" sz="3000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9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 elisions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0180" y="4283318"/>
            <a:ext cx="5373620" cy="2101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568" y="1462219"/>
            <a:ext cx="3845797" cy="5140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850" y="792336"/>
            <a:ext cx="2986007" cy="3354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46915" y="513367"/>
            <a:ext cx="2500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1 : OK</a:t>
            </a:r>
          </a:p>
          <a:p>
            <a:r>
              <a:rPr kumimoji="1" lang="en-US" altLang="zh-CN" sz="3000" dirty="0" smtClean="0"/>
              <a:t>Rule 2 : OK</a:t>
            </a:r>
            <a:endParaRPr kumimoji="1" lang="zh-CN" altLang="en-US" sz="3000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5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 </a:t>
            </a:r>
            <a:r>
              <a:rPr kumimoji="1" lang="en-US" altLang="zh-CN" dirty="0" err="1" smtClean="0"/>
              <a:t>elesion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Rule 1 : NOT</a:t>
            </a:r>
          </a:p>
          <a:p>
            <a:pPr marL="0" indent="0">
              <a:buNone/>
            </a:pPr>
            <a:r>
              <a:rPr kumimoji="1" lang="en-US" altLang="zh-CN" dirty="0" smtClean="0"/>
              <a:t>Rule 2 : OK</a:t>
            </a:r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86" y="270174"/>
            <a:ext cx="3293066" cy="64270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830" y="270175"/>
            <a:ext cx="5469170" cy="6427047"/>
          </a:xfrm>
          <a:prstGeom prst="rect">
            <a:avLst/>
          </a:prstGeom>
        </p:spPr>
      </p:pic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指针</a:t>
            </a:r>
          </a:p>
          <a:p>
            <a:pPr lvl="1"/>
            <a:r>
              <a:rPr kumimoji="1" lang="zh-CN" altLang="en-US" dirty="0" smtClean="0"/>
              <a:t>存放某个对象的地址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</a:t>
            </a:r>
          </a:p>
          <a:p>
            <a:pPr lvl="1"/>
            <a:r>
              <a:rPr kumimoji="1" lang="zh-CN" altLang="en-US" dirty="0" smtClean="0"/>
              <a:t>已经存在的变量的别名</a:t>
            </a:r>
          </a:p>
          <a:p>
            <a:pPr lvl="1"/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</a:rPr>
              <a:t>存放绑定对象的地址</a:t>
            </a:r>
            <a:r>
              <a:rPr kumimoji="1" lang="en-US" altLang="zh-CN" b="1" i="1" dirty="0" smtClean="0">
                <a:solidFill>
                  <a:schemeClr val="bg1">
                    <a:lumMod val="65000"/>
                  </a:schemeClr>
                </a:solidFill>
              </a:rPr>
              <a:t>???</a:t>
            </a:r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kumimoji="1" lang="en-US" altLang="zh-CN" b="1" i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</a:t>
            </a:r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 编译器如何实现引用？</a:t>
            </a:r>
            <a:endParaRPr kumimoji="1" lang="zh-CN" altLang="en-US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58" y="3518417"/>
            <a:ext cx="4293030" cy="893347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4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06503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287517"/>
                <a:gridCol w="1287517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78263" y="2916621"/>
            <a:ext cx="804040" cy="252248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16" name="幻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1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526946" y="1565330"/>
            <a:ext cx="1224362" cy="28516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6946" y="2572720"/>
            <a:ext cx="122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/>
              <a:t>c++</a:t>
            </a:r>
            <a:r>
              <a:rPr kumimoji="1" lang="en-US" altLang="zh-CN" sz="2400" dirty="0" smtClean="0"/>
              <a:t>11</a:t>
            </a:r>
            <a:endParaRPr kumimoji="1" lang="zh-CN" altLang="en-US" sz="2400" dirty="0" smtClean="0"/>
          </a:p>
          <a:p>
            <a:r>
              <a:rPr kumimoji="1" lang="zh-CN" altLang="en-US" sz="2400" dirty="0" smtClean="0"/>
              <a:t>表达式</a:t>
            </a:r>
            <a:endParaRPr kumimoji="1" lang="zh-CN" altLang="en-US" sz="2400" dirty="0"/>
          </a:p>
        </p:txBody>
      </p:sp>
      <p:sp>
        <p:nvSpPr>
          <p:cNvPr id="8" name="右箭头 7"/>
          <p:cNvSpPr/>
          <p:nvPr/>
        </p:nvSpPr>
        <p:spPr>
          <a:xfrm>
            <a:off x="2136187" y="1562747"/>
            <a:ext cx="1394845" cy="285427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36190" y="2353162"/>
            <a:ext cx="2014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左值</a:t>
            </a:r>
          </a:p>
          <a:p>
            <a:r>
              <a:rPr kumimoji="1" lang="zh-CN" altLang="en-US" sz="2400" dirty="0" smtClean="0"/>
              <a:t>纯右值</a:t>
            </a:r>
          </a:p>
          <a:p>
            <a:r>
              <a:rPr kumimoji="1" lang="zh-CN" altLang="en-US" sz="2400" dirty="0" smtClean="0"/>
              <a:t>将亡值</a:t>
            </a:r>
            <a:endParaRPr kumimoji="1" lang="zh-CN" altLang="en-US" sz="2400" dirty="0"/>
          </a:p>
        </p:txBody>
      </p:sp>
      <p:sp>
        <p:nvSpPr>
          <p:cNvPr id="10" name="右箭头 9"/>
          <p:cNvSpPr/>
          <p:nvPr/>
        </p:nvSpPr>
        <p:spPr>
          <a:xfrm>
            <a:off x="3807424" y="1575661"/>
            <a:ext cx="1756465" cy="28413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07430" y="2583053"/>
            <a:ext cx="201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</a:t>
            </a:r>
            <a:r>
              <a:rPr kumimoji="1" lang="en-US" altLang="zh-CN" sz="2400" dirty="0" smtClean="0"/>
              <a:t>opy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elision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RVO</a:t>
            </a:r>
            <a:endParaRPr kumimoji="1"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>
            <a:off x="5853200" y="1575661"/>
            <a:ext cx="2391897" cy="29653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46192" y="2273085"/>
            <a:ext cx="2014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左值引用</a:t>
            </a:r>
          </a:p>
          <a:p>
            <a:r>
              <a:rPr kumimoji="1" lang="zh-CN" altLang="en-US" sz="2400" dirty="0" smtClean="0"/>
              <a:t>右值引用</a:t>
            </a:r>
          </a:p>
          <a:p>
            <a:r>
              <a:rPr kumimoji="1" lang="zh-CN" altLang="en-US" sz="2400" dirty="0" smtClean="0"/>
              <a:t>万能引用</a:t>
            </a:r>
          </a:p>
          <a:p>
            <a:r>
              <a:rPr kumimoji="1" lang="zh-CN" altLang="en-US" sz="2400" dirty="0" smtClean="0"/>
              <a:t>引用折叠</a:t>
            </a:r>
            <a:endParaRPr kumimoji="1" lang="zh-CN" altLang="en-US" sz="2400" dirty="0"/>
          </a:p>
        </p:txBody>
      </p:sp>
      <p:sp>
        <p:nvSpPr>
          <p:cNvPr id="14" name="右箭头 13"/>
          <p:cNvSpPr/>
          <p:nvPr/>
        </p:nvSpPr>
        <p:spPr>
          <a:xfrm>
            <a:off x="8469836" y="1604074"/>
            <a:ext cx="2797432" cy="28413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640324" y="2611466"/>
            <a:ext cx="201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</a:t>
            </a:r>
            <a:r>
              <a:rPr kumimoji="1" lang="en-US" altLang="zh-CN" sz="2400" dirty="0" err="1" smtClean="0"/>
              <a:t>td</a:t>
            </a:r>
            <a:r>
              <a:rPr kumimoji="1" lang="en-US" altLang="zh-CN" sz="2400" dirty="0" smtClean="0"/>
              <a:t>::move</a:t>
            </a:r>
            <a:endParaRPr kumimoji="1" lang="zh-CN" altLang="en-US" sz="2400" dirty="0" smtClean="0"/>
          </a:p>
          <a:p>
            <a:r>
              <a:rPr kumimoji="1" lang="en-US" altLang="zh-CN" sz="2400" dirty="0" err="1"/>
              <a:t>s</a:t>
            </a:r>
            <a:r>
              <a:rPr kumimoji="1" lang="en-US" altLang="zh-CN" sz="2400" dirty="0" err="1" smtClean="0"/>
              <a:t>td</a:t>
            </a:r>
            <a:r>
              <a:rPr kumimoji="1" lang="en-US" altLang="zh-CN" sz="2400" dirty="0" smtClean="0"/>
              <a:t>::forward</a:t>
            </a:r>
            <a:endParaRPr kumimoji="1" lang="zh-CN" altLang="en-US" sz="2400" dirty="0"/>
          </a:p>
        </p:txBody>
      </p:sp>
      <p:sp>
        <p:nvSpPr>
          <p:cNvPr id="16" name="幻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421704"/>
            <a:ext cx="1009000" cy="39355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7263" y="3115436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812926" y="3137337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2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972910"/>
            <a:ext cx="819806" cy="18919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97622" y="3115436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017881" y="3137337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9475078" y="3555418"/>
            <a:ext cx="0" cy="84009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6634" y="4450248"/>
            <a:ext cx="125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-0x8(%</a:t>
            </a:r>
            <a:r>
              <a:rPr kumimoji="1" lang="en-US" altLang="zh-CN" dirty="0" err="1" smtClean="0"/>
              <a:t>rbp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9012623" y="44406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-0xc(%</a:t>
            </a:r>
            <a:r>
              <a:rPr kumimoji="1" lang="en-US" altLang="zh-CN" dirty="0" err="1" smtClean="0"/>
              <a:t>rbp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9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85097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78263" y="3767960"/>
            <a:ext cx="804040" cy="25224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5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48853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94029" y="2916621"/>
            <a:ext cx="788274" cy="1891863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137338"/>
            <a:ext cx="851337" cy="234908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9149" y="2311395"/>
            <a:ext cx="6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-0x8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138754" y="2311395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634250" y="336242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154507" y="33843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cxnSp>
        <p:nvCxnSpPr>
          <p:cNvPr id="9" name="直线箭头连接符 8"/>
          <p:cNvCxnSpPr>
            <a:endCxn id="8" idx="0"/>
          </p:cNvCxnSpPr>
          <p:nvPr/>
        </p:nvCxnSpPr>
        <p:spPr>
          <a:xfrm>
            <a:off x="9816659" y="2752763"/>
            <a:ext cx="1" cy="63156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94029" y="5075618"/>
            <a:ext cx="1072054" cy="73727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81692" y="507561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165013" y="509751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 smtClean="0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9827165" y="4465953"/>
            <a:ext cx="1" cy="63156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69523" y="4129695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634250" y="336242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154507" y="33843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9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35887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94029" y="2916622"/>
            <a:ext cx="788274" cy="263284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2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01" y="276552"/>
            <a:ext cx="7353300" cy="621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2" y="2137102"/>
            <a:ext cx="3835400" cy="24892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9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引用与指针的区别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引用的优势</a:t>
            </a:r>
          </a:p>
          <a:p>
            <a:pPr lvl="1"/>
            <a:r>
              <a:rPr kumimoji="1" lang="zh-CN" altLang="en-US" dirty="0" smtClean="0"/>
              <a:t>代码整洁</a:t>
            </a:r>
          </a:p>
          <a:p>
            <a:pPr lvl="1"/>
            <a:r>
              <a:rPr kumimoji="1" lang="zh-CN" altLang="en-US" dirty="0" smtClean="0"/>
              <a:t>使用方便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为什么要有引用</a:t>
            </a:r>
          </a:p>
          <a:p>
            <a:pPr lvl="1"/>
            <a:r>
              <a:rPr kumimoji="1" lang="zh-CN" altLang="en-US" dirty="0" smtClean="0"/>
              <a:t>运算符重载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3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引用与指针的区别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引用的优势</a:t>
            </a:r>
          </a:p>
          <a:p>
            <a:pPr lvl="1"/>
            <a:r>
              <a:rPr kumimoji="1" lang="zh-CN" altLang="en-US" dirty="0" smtClean="0"/>
              <a:t>代码整洁</a:t>
            </a:r>
          </a:p>
          <a:p>
            <a:pPr lvl="1"/>
            <a:r>
              <a:rPr kumimoji="1" lang="zh-CN" altLang="en-US" dirty="0" smtClean="0"/>
              <a:t>使用方便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为什么要有引用</a:t>
            </a:r>
          </a:p>
          <a:p>
            <a:pPr lvl="1"/>
            <a:r>
              <a:rPr kumimoji="1" lang="zh-CN" altLang="en-US" dirty="0" smtClean="0"/>
              <a:t>运算符重载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6" y="1451245"/>
            <a:ext cx="9550400" cy="31496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8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64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“移动”</a:t>
            </a:r>
          </a:p>
          <a:p>
            <a:pPr lvl="1"/>
            <a:r>
              <a:rPr kumimoji="1" lang="zh-CN" altLang="en-US" dirty="0" smtClean="0"/>
              <a:t>在对象被拷贝后就立即销毁的情况下，从旧内存将元素拷贝到新内存是不必要的，移动而非拷贝对象会大幅度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提高性能</a:t>
            </a:r>
          </a:p>
          <a:p>
            <a:pPr lvl="1"/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类或</a:t>
            </a:r>
            <a:r>
              <a:rPr kumimoji="1" lang="en-US" altLang="zh-CN" dirty="0" err="1" smtClean="0"/>
              <a:t>unique_ptr</a:t>
            </a:r>
            <a:r>
              <a:rPr kumimoji="1" lang="zh-CN" altLang="en-US" dirty="0" smtClean="0"/>
              <a:t>等包含不能被共享的资源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如指针或</a:t>
            </a:r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缓冲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，这种类型的对象只能移动而不能被拷贝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“完美转发”</a:t>
            </a:r>
          </a:p>
          <a:p>
            <a:pPr lvl="1"/>
            <a:r>
              <a:rPr kumimoji="1" lang="zh-CN" altLang="en-US" dirty="0" smtClean="0"/>
              <a:t>某些函数需要将其一个或多个实参连同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类型</a:t>
            </a:r>
            <a:r>
              <a:rPr kumimoji="1" lang="zh-CN" altLang="en-US" dirty="0" smtClean="0"/>
              <a:t>不变地转发给其他函数，需要保持被转实参的所有性质，包括实参类型是</a:t>
            </a:r>
            <a:r>
              <a:rPr kumimoji="1" lang="zh-CN" altLang="en-US" b="1" dirty="0" smtClean="0"/>
              <a:t>左值</a:t>
            </a:r>
            <a:r>
              <a:rPr kumimoji="1" lang="zh-CN" altLang="en-US" dirty="0" smtClean="0"/>
              <a:t>还是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以及是否为</a:t>
            </a:r>
            <a:r>
              <a:rPr kumimoji="1" lang="en-US" altLang="zh-CN" b="1" dirty="0" err="1" smtClean="0"/>
              <a:t>const</a:t>
            </a:r>
            <a:r>
              <a:rPr kumimoji="1" lang="zh-CN" altLang="en-US" dirty="0" smtClean="0"/>
              <a:t>等等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不能为值传递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1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必须绑定右值的引用，形如 </a:t>
            </a:r>
            <a:r>
              <a:rPr kumimoji="1" lang="en-US" altLang="zh-CN" dirty="0" smtClean="0"/>
              <a:t>T&amp;&amp; 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4" y="2317426"/>
            <a:ext cx="9403691" cy="2120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5" y="4484820"/>
            <a:ext cx="11680495" cy="1993471"/>
          </a:xfrm>
          <a:prstGeom prst="rect">
            <a:avLst/>
          </a:prstGeom>
        </p:spPr>
      </p:pic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必须绑定右值的引用，形如 </a:t>
            </a:r>
            <a:r>
              <a:rPr kumimoji="1" lang="en-US" altLang="zh-CN" dirty="0" smtClean="0"/>
              <a:t>T&amp;&amp; 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539"/>
            <a:ext cx="10128542" cy="1572755"/>
          </a:xfrm>
          <a:prstGeom prst="rect">
            <a:avLst/>
          </a:prstGeom>
        </p:spPr>
      </p:pic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万能引用</a:t>
            </a:r>
            <a:r>
              <a:rPr kumimoji="1" lang="en-US" altLang="zh-CN" dirty="0" smtClean="0"/>
              <a:t>(universal references)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如果用右值来初始化，</a:t>
            </a:r>
            <a:r>
              <a:rPr lang="en-US" altLang="zh-CN" dirty="0"/>
              <a:t>universal</a:t>
            </a:r>
            <a:r>
              <a:rPr lang="zh-CN" altLang="en-US" dirty="0"/>
              <a:t>引用相当于右值</a:t>
            </a:r>
            <a:r>
              <a:rPr lang="zh-CN" altLang="en-US" dirty="0" smtClean="0"/>
              <a:t>引用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用左值来初始化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universal</a:t>
            </a:r>
            <a:r>
              <a:rPr lang="zh-CN" altLang="en-US" dirty="0" smtClean="0"/>
              <a:t>引用则</a:t>
            </a:r>
            <a:r>
              <a:rPr lang="zh-CN" altLang="en-US" dirty="0"/>
              <a:t>相当于左值</a:t>
            </a:r>
            <a:r>
              <a:rPr lang="zh-CN" altLang="en-US" dirty="0" smtClean="0"/>
              <a:t>引用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42" y="2892585"/>
            <a:ext cx="6521880" cy="36184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51011" y="420004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u</a:t>
            </a:r>
            <a:r>
              <a:rPr kumimoji="1" lang="en-US" altLang="zh-CN" b="1" dirty="0" smtClean="0"/>
              <a:t>niversal reference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063926" y="613474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u</a:t>
            </a:r>
            <a:r>
              <a:rPr kumimoji="1" lang="en-US" altLang="zh-CN" b="1" dirty="0" smtClean="0"/>
              <a:t>niversal reference</a:t>
            </a:r>
            <a:endParaRPr kumimoji="1" lang="zh-CN" altLang="en-US" b="1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万能引用</a:t>
            </a:r>
            <a:r>
              <a:rPr kumimoji="1" lang="en-US" altLang="zh-CN" dirty="0" smtClean="0"/>
              <a:t>(universal references)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如果</a:t>
            </a:r>
            <a:r>
              <a:rPr lang="zh-CN" altLang="en-US" dirty="0" smtClean="0"/>
              <a:t>用左值</a:t>
            </a:r>
            <a:r>
              <a:rPr lang="zh-CN" altLang="en-US" dirty="0"/>
              <a:t>来初始化，</a:t>
            </a:r>
            <a:r>
              <a:rPr lang="en-US" altLang="zh-CN" dirty="0"/>
              <a:t>universal</a:t>
            </a:r>
            <a:r>
              <a:rPr lang="zh-CN" altLang="en-US" dirty="0"/>
              <a:t>引用相当</a:t>
            </a:r>
            <a:r>
              <a:rPr lang="zh-CN" altLang="en-US" dirty="0" smtClean="0"/>
              <a:t>于左值引用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u</a:t>
            </a:r>
            <a:r>
              <a:rPr lang="en-US" altLang="zh-CN" dirty="0" smtClean="0"/>
              <a:t>niversal reference </a:t>
            </a:r>
            <a:r>
              <a:rPr lang="zh-CN" altLang="en-US" dirty="0" smtClean="0"/>
              <a:t>模板类型推导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传入左值时，推导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为左值引用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传入右值时</a:t>
            </a:r>
          </a:p>
          <a:p>
            <a:pPr lvl="2"/>
            <a:r>
              <a:rPr lang="zh-CN" altLang="en-US" dirty="0" smtClean="0"/>
              <a:t>实参如果是引用类型则推导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为实参去除引用后的类型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27" y="2634109"/>
            <a:ext cx="8278029" cy="2294354"/>
          </a:xfrm>
          <a:prstGeom prst="rect">
            <a:avLst/>
          </a:prstGeom>
        </p:spPr>
      </p:pic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引用折叠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对于一个给定的类型</a:t>
            </a:r>
            <a:r>
              <a:rPr kumimoji="1" lang="en-US" altLang="zh-CN" dirty="0" smtClean="0"/>
              <a:t>X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X&amp; &amp;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X&amp; &amp;&amp;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X&amp;&amp; &amp;</a:t>
            </a:r>
            <a:r>
              <a:rPr kumimoji="1" lang="zh-CN" altLang="en-US" dirty="0" smtClean="0"/>
              <a:t>都折叠成类型</a:t>
            </a:r>
            <a:r>
              <a:rPr kumimoji="1" lang="en-US" altLang="zh-CN" dirty="0" smtClean="0"/>
              <a:t>X&amp;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X&amp;&amp;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折叠成</a:t>
            </a:r>
            <a:r>
              <a:rPr kumimoji="1" lang="en-US" altLang="zh-CN" dirty="0" smtClean="0"/>
              <a:t>X&amp;&amp;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2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 &amp;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4460928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4631413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4383434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4473846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2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4460928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4631413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4383434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4473846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78" y="3084160"/>
            <a:ext cx="10329728" cy="3432189"/>
          </a:xfrm>
          <a:prstGeom prst="rect">
            <a:avLst/>
          </a:prstGeom>
        </p:spPr>
      </p:pic>
      <p:sp>
        <p:nvSpPr>
          <p:cNvPr id="18" name="幻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4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" y="86156"/>
            <a:ext cx="6869274" cy="6492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17" y="571"/>
            <a:ext cx="6923873" cy="2312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474" y="3121094"/>
            <a:ext cx="4142296" cy="3393898"/>
          </a:xfrm>
          <a:prstGeom prst="rect">
            <a:avLst/>
          </a:prstGeom>
        </p:spPr>
      </p:pic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4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不适合使用移动场景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没有移动操作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移动构造函数、移动赋值运算符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，移动会隐式转换为拷贝</a:t>
            </a:r>
          </a:p>
          <a:p>
            <a:r>
              <a:rPr kumimoji="1" lang="zh-CN" altLang="en-US" dirty="0" smtClean="0"/>
              <a:t>移动操作不稳定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没有声明为</a:t>
            </a:r>
            <a:r>
              <a:rPr kumimoji="1" lang="en-US" altLang="zh-CN" dirty="0" err="1" smtClean="0"/>
              <a:t>noexcept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移动的源对象是一个左值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需要明确移动后源对象不可再次访问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移动操作并不是非常高效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::string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SSO</a:t>
            </a:r>
            <a:r>
              <a:rPr kumimoji="1" lang="zh-CN" altLang="en-US" dirty="0" smtClean="0"/>
              <a:t>优化</a:t>
            </a:r>
          </a:p>
          <a:p>
            <a:pPr lvl="1"/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::array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65008"/>
            <a:ext cx="8321083" cy="3293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33" y="3374574"/>
            <a:ext cx="7940729" cy="3480628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63500" y="3358405"/>
            <a:ext cx="121237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标注 8"/>
          <p:cNvSpPr/>
          <p:nvPr/>
        </p:nvSpPr>
        <p:spPr>
          <a:xfrm>
            <a:off x="9066508" y="1704814"/>
            <a:ext cx="2634712" cy="991891"/>
          </a:xfrm>
          <a:prstGeom prst="wedgeRoundRectCallout">
            <a:avLst>
              <a:gd name="adj1" fmla="val -60283"/>
              <a:gd name="adj2" fmla="val -1171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56922" y="20147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移动高效</a:t>
            </a:r>
            <a:endParaRPr kumimoji="1"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570856" y="5204848"/>
            <a:ext cx="2634712" cy="991891"/>
          </a:xfrm>
          <a:prstGeom prst="wedgeRoundRectCallout">
            <a:avLst>
              <a:gd name="adj1" fmla="val 72070"/>
              <a:gd name="adj2" fmla="val -10312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1270" y="551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移动不高效</a:t>
            </a:r>
            <a:endParaRPr kumimoji="1" lang="zh-CN" altLang="en-US" dirty="0"/>
          </a:p>
        </p:txBody>
      </p:sp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8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表达式</a:t>
            </a:r>
            <a:endParaRPr kumimoji="1" lang="en-US" altLang="zh-CN" dirty="0" smtClean="0"/>
          </a:p>
          <a:p>
            <a:pPr lvl="1"/>
            <a:r>
              <a:rPr lang="zh-CN" altLang="en-US" dirty="0" smtClean="0"/>
              <a:t>由一个或多个</a:t>
            </a:r>
            <a:r>
              <a:rPr lang="en-US" altLang="zh-CN" dirty="0" smtClean="0"/>
              <a:t> </a:t>
            </a:r>
            <a:r>
              <a:rPr lang="zh-CN" altLang="en-US" dirty="0" smtClean="0"/>
              <a:t>运算对象</a:t>
            </a:r>
            <a:r>
              <a:rPr lang="en-US" altLang="zh-CN" dirty="0" smtClean="0"/>
              <a:t> </a:t>
            </a:r>
            <a:r>
              <a:rPr lang="zh-CN" altLang="en-US" dirty="0" smtClean="0"/>
              <a:t>组成</a:t>
            </a:r>
          </a:p>
          <a:p>
            <a:pPr lvl="1"/>
            <a:r>
              <a:rPr lang="zh-CN" altLang="en-US" dirty="0" smtClean="0"/>
              <a:t>对表达式求值将得到一个结果</a:t>
            </a:r>
          </a:p>
          <a:p>
            <a:pPr marL="457200" lvl="1" indent="0">
              <a:buNone/>
            </a:pPr>
            <a:endParaRPr lang="zh-CN" altLang="en-US" dirty="0" smtClean="0"/>
          </a:p>
          <a:p>
            <a:pPr lvl="0"/>
            <a:r>
              <a:rPr kumimoji="1" lang="zh-CN" altLang="en-US" dirty="0" smtClean="0">
                <a:solidFill>
                  <a:prstClr val="black"/>
                </a:solidFill>
              </a:rPr>
              <a:t>最简单表达式举例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变量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函数</a:t>
            </a:r>
          </a:p>
          <a:p>
            <a:pPr lvl="1"/>
            <a:r>
              <a:rPr kumimoji="1" lang="zh-CN" altLang="en-US" dirty="0" smtClean="0"/>
              <a:t>字面值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1/2/3, true/false</a:t>
            </a:r>
          </a:p>
          <a:p>
            <a:pPr lvl="2"/>
            <a:r>
              <a:rPr kumimoji="1" lang="en-US" altLang="zh-CN" dirty="0" smtClean="0"/>
              <a:t>‘c’, “hello”</a:t>
            </a:r>
          </a:p>
          <a:p>
            <a:pPr lvl="2"/>
            <a:r>
              <a:rPr kumimoji="1" lang="mr-IN" altLang="zh-CN" dirty="0" smtClean="0"/>
              <a:t>……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0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" y="612073"/>
            <a:ext cx="7743747" cy="1821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14" y="2905826"/>
            <a:ext cx="8886454" cy="1511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" y="0"/>
            <a:ext cx="421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典型实现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934706" y="2446146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传入左值，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为 </a:t>
            </a:r>
            <a:r>
              <a:rPr kumimoji="1" lang="en-US" altLang="zh-CN" dirty="0" err="1" smtClean="0"/>
              <a:t>int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85" y="4927169"/>
            <a:ext cx="5275464" cy="15976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04123" y="4442843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引用折叠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4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" y="565578"/>
            <a:ext cx="7743747" cy="18211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1200" y="2554633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传入右值，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为 </a:t>
            </a:r>
            <a:r>
              <a:rPr kumimoji="1" lang="en-US" altLang="zh-CN" dirty="0" err="1" smtClean="0"/>
              <a:t>int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13" y="2989875"/>
            <a:ext cx="5398471" cy="1671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499" y="0"/>
            <a:ext cx="421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典型实现</a:t>
            </a:r>
            <a:endParaRPr kumimoji="1" lang="zh-CN" altLang="en-US" sz="32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0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 &amp;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5266841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5437326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5189347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5279759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78" y="595066"/>
            <a:ext cx="10329728" cy="4570528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92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不适合使用完美转发场景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Universal</a:t>
            </a:r>
            <a:r>
              <a:rPr kumimoji="1" lang="zh-CN" altLang="en-US" dirty="0" smtClean="0"/>
              <a:t>引用 无法进行有效的类型推导</a:t>
            </a:r>
          </a:p>
          <a:p>
            <a:pPr lvl="1"/>
            <a:r>
              <a:rPr kumimoji="1" lang="en-US" altLang="zh-CN" dirty="0"/>
              <a:t>t</a:t>
            </a:r>
            <a:r>
              <a:rPr kumimoji="1" lang="en-US" altLang="zh-CN" dirty="0" smtClean="0"/>
              <a:t>emplate</a:t>
            </a:r>
            <a:r>
              <a:rPr kumimoji="1" lang="zh-CN" altLang="en-US" dirty="0" smtClean="0"/>
              <a:t>无法推导实参如</a:t>
            </a:r>
            <a:r>
              <a:rPr kumimoji="1" lang="en-US" altLang="zh-CN" dirty="0" smtClean="0"/>
              <a:t>{1,2,3}</a:t>
            </a:r>
            <a:r>
              <a:rPr kumimoji="1" lang="zh-CN" altLang="en-US" dirty="0" smtClean="0"/>
              <a:t>的类型，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则可推导为初始化列表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例如当传入参数为类内定义的</a:t>
            </a:r>
            <a:r>
              <a:rPr kumimoji="1" lang="en-US" altLang="zh-CN" dirty="0" smtClean="0"/>
              <a:t>static </a:t>
            </a:r>
            <a:r>
              <a:rPr kumimoji="1" lang="en-US" altLang="zh-CN" dirty="0" err="1" smtClean="0"/>
              <a:t>const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类型时，编译期会将该变量替换为值，在链接阶段将报变量未定义错误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可能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多个重载函数，无法推断函数名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指针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是哪个重载函数</a:t>
            </a:r>
            <a:endParaRPr kumimoji="1" lang="en-US" altLang="zh-CN" dirty="0" smtClean="0"/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推导的类型是错误的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0/NULL</a:t>
            </a:r>
            <a:r>
              <a:rPr kumimoji="1" lang="zh-CN" altLang="en-US" dirty="0" smtClean="0"/>
              <a:t>用作空指针时，将其推导为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引用无法指向传递过来的参数</a:t>
            </a:r>
          </a:p>
          <a:p>
            <a:pPr lvl="1"/>
            <a:r>
              <a:rPr kumimoji="1" lang="zh-CN" altLang="en-US" dirty="0" smtClean="0"/>
              <a:t>位域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系统环境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CentOS</a:t>
            </a:r>
            <a:r>
              <a:rPr kumimoji="1" lang="en-US" altLang="zh-CN" dirty="0" smtClean="0"/>
              <a:t> Linux release 7.2.1511 (Core)</a:t>
            </a:r>
            <a:endParaRPr kumimoji="1" lang="zh-CN" altLang="en-US" dirty="0" smtClean="0"/>
          </a:p>
          <a:p>
            <a:r>
              <a:rPr kumimoji="1" lang="it-IT" altLang="zh-CN" dirty="0" err="1" smtClean="0"/>
              <a:t>gcc</a:t>
            </a:r>
            <a:r>
              <a:rPr kumimoji="1" lang="it-IT" altLang="zh-CN" dirty="0" smtClean="0"/>
              <a:t> </a:t>
            </a:r>
            <a:r>
              <a:rPr kumimoji="1" lang="zh-CN" altLang="it-IT" dirty="0" smtClean="0"/>
              <a:t>版本 </a:t>
            </a:r>
            <a:r>
              <a:rPr kumimoji="1" lang="it-IT" altLang="zh-CN" dirty="0" smtClean="0"/>
              <a:t>4.8.5 20150623 (</a:t>
            </a:r>
            <a:r>
              <a:rPr kumimoji="1" lang="it-IT" altLang="zh-CN" dirty="0" err="1" smtClean="0"/>
              <a:t>Red</a:t>
            </a:r>
            <a:r>
              <a:rPr kumimoji="1" lang="it-IT" altLang="zh-CN" dirty="0" smtClean="0"/>
              <a:t> </a:t>
            </a:r>
            <a:r>
              <a:rPr kumimoji="1" lang="it-IT" altLang="zh-CN" dirty="0" err="1" smtClean="0"/>
              <a:t>Hat</a:t>
            </a:r>
            <a:r>
              <a:rPr kumimoji="1" lang="it-IT" altLang="zh-CN" dirty="0" smtClean="0"/>
              <a:t> 4.8.5-4) (GCC)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7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表达式分类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按表达式结果的分类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类型</a:t>
            </a:r>
            <a:r>
              <a:rPr kumimoji="1" lang="en-US" altLang="zh-CN" dirty="0" smtClean="0"/>
              <a:t>(type)</a:t>
            </a:r>
          </a:p>
          <a:p>
            <a:pPr lvl="2"/>
            <a:r>
              <a:rPr kumimoji="1" lang="zh-CN" altLang="en-US" dirty="0" smtClean="0"/>
              <a:t>引用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非引用</a:t>
            </a:r>
          </a:p>
          <a:p>
            <a:pPr lvl="2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值分类</a:t>
            </a:r>
            <a:r>
              <a:rPr kumimoji="1" lang="en-US" altLang="zh-CN" dirty="0" smtClean="0"/>
              <a:t>(value)</a:t>
            </a:r>
          </a:p>
          <a:p>
            <a:pPr lvl="2"/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lvalue</a:t>
            </a:r>
            <a:r>
              <a:rPr kumimoji="1" lang="en-US" altLang="zh-CN" dirty="0" smtClean="0"/>
              <a:t>)</a:t>
            </a:r>
          </a:p>
          <a:p>
            <a:pPr lvl="2"/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prvalue</a:t>
            </a:r>
            <a:r>
              <a:rPr kumimoji="1" lang="en-US" altLang="zh-CN" dirty="0" smtClean="0"/>
              <a:t>)</a:t>
            </a:r>
          </a:p>
          <a:p>
            <a:pPr lvl="2"/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xvalue</a:t>
            </a:r>
            <a:r>
              <a:rPr kumimoji="1" lang="en-US" altLang="zh-CN" dirty="0" smtClean="0"/>
              <a:t>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返回左值结果的表达式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lang="zh-CN" altLang="en-US" dirty="0"/>
              <a:t>能够用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取</a:t>
            </a:r>
            <a:r>
              <a:rPr lang="zh-CN" altLang="en-US" dirty="0"/>
              <a:t>地址的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kumimoji="1" lang="zh-CN" altLang="en-US" dirty="0">
                <a:solidFill>
                  <a:prstClr val="black"/>
                </a:solidFill>
              </a:rPr>
              <a:t>左</a:t>
            </a:r>
            <a:r>
              <a:rPr kumimoji="1" lang="zh-CN" altLang="en-US" dirty="0" smtClean="0">
                <a:solidFill>
                  <a:prstClr val="black"/>
                </a:solidFill>
              </a:rPr>
              <a:t>值举例</a:t>
            </a:r>
          </a:p>
          <a:p>
            <a:pPr lvl="1"/>
            <a:r>
              <a:rPr kumimoji="1" lang="zh-CN" altLang="en-US" dirty="0" smtClean="0">
                <a:solidFill>
                  <a:prstClr val="black"/>
                </a:solidFill>
              </a:rPr>
              <a:t>函数</a:t>
            </a:r>
            <a:r>
              <a:rPr kumimoji="1" lang="en-US" altLang="zh-CN" dirty="0" smtClean="0">
                <a:solidFill>
                  <a:prstClr val="black"/>
                </a:solidFill>
              </a:rPr>
              <a:t>/</a:t>
            </a:r>
            <a:r>
              <a:rPr kumimoji="1" lang="zh-CN" altLang="en-US" dirty="0" smtClean="0">
                <a:solidFill>
                  <a:prstClr val="black"/>
                </a:solidFill>
              </a:rPr>
              <a:t>变量</a:t>
            </a:r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左值</a:t>
            </a:r>
            <a:r>
              <a:rPr lang="zh-CN" altLang="en-US" b="1" dirty="0" smtClean="0"/>
              <a:t>引用</a:t>
            </a:r>
            <a:r>
              <a:rPr lang="zh-CN" altLang="en-US" dirty="0" smtClean="0"/>
              <a:t>的</a:t>
            </a:r>
            <a:r>
              <a:rPr lang="zh-CN" altLang="en-US" dirty="0"/>
              <a:t>函数</a:t>
            </a:r>
            <a:r>
              <a:rPr lang="zh-CN" altLang="en-US" dirty="0" smtClean="0"/>
              <a:t>调用</a:t>
            </a:r>
          </a:p>
          <a:p>
            <a:pPr lvl="1"/>
            <a:r>
              <a:rPr lang="zh-CN" altLang="en-US" dirty="0"/>
              <a:t>前置自增</a:t>
            </a:r>
            <a:r>
              <a:rPr lang="en-US" altLang="zh-CN" dirty="0"/>
              <a:t>/</a:t>
            </a:r>
            <a:r>
              <a:rPr lang="zh-CN" altLang="en-US" dirty="0"/>
              <a:t>自减运算符连接的表达式</a:t>
            </a:r>
            <a:r>
              <a:rPr lang="en-US" altLang="zh-CN" dirty="0"/>
              <a:t>++</a:t>
            </a:r>
            <a:r>
              <a:rPr lang="en-US" altLang="zh-CN" dirty="0" err="1"/>
              <a:t>i</a:t>
            </a:r>
            <a:r>
              <a:rPr lang="en-US" altLang="zh-CN" dirty="0"/>
              <a:t>/--</a:t>
            </a:r>
            <a:r>
              <a:rPr lang="en-US" altLang="zh-CN" dirty="0" err="1"/>
              <a:t>i</a:t>
            </a:r>
            <a:endParaRPr lang="zh-CN" altLang="en-US" dirty="0" smtClean="0"/>
          </a:p>
          <a:p>
            <a:pPr lvl="1"/>
            <a:r>
              <a:rPr lang="zh-CN" altLang="en-US" dirty="0"/>
              <a:t>赋值运算符或复合赋值运算符连接的表达式</a:t>
            </a:r>
            <a:r>
              <a:rPr lang="en-US" altLang="zh-CN" dirty="0"/>
              <a:t>(a=b</a:t>
            </a:r>
            <a:r>
              <a:rPr lang="zh-CN" altLang="en-US" dirty="0"/>
              <a:t>、</a:t>
            </a:r>
            <a:r>
              <a:rPr lang="en-US" altLang="zh-CN" dirty="0"/>
              <a:t>a+=b</a:t>
            </a:r>
            <a:r>
              <a:rPr lang="zh-CN" altLang="en-US" dirty="0"/>
              <a:t>、</a:t>
            </a:r>
            <a:r>
              <a:rPr lang="en-US" altLang="zh-CN" dirty="0"/>
              <a:t>a%=b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/>
              <a:t>解引用表达式*</a:t>
            </a:r>
            <a:r>
              <a:rPr lang="en-US" altLang="zh-CN" dirty="0" smtClean="0"/>
              <a:t>p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字符</a:t>
            </a:r>
            <a:r>
              <a:rPr lang="zh-CN" altLang="en-US" dirty="0"/>
              <a:t>串字</a:t>
            </a:r>
            <a:r>
              <a:rPr lang="zh-CN" altLang="en-US" dirty="0" smtClean="0"/>
              <a:t>面值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abc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lvl="1"/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3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纯右值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返回纯右值结果的表达式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lang="zh-CN" altLang="en-US" dirty="0" smtClean="0"/>
              <a:t>求</a:t>
            </a:r>
            <a:r>
              <a:rPr lang="zh-CN" altLang="en-US" dirty="0"/>
              <a:t>值结果相当于字</a:t>
            </a:r>
            <a:r>
              <a:rPr lang="zh-CN" altLang="en-US" dirty="0" smtClean="0"/>
              <a:t>面值</a:t>
            </a:r>
            <a:r>
              <a:rPr lang="en-US" altLang="zh-CN" dirty="0" smtClean="0"/>
              <a:t>(</a:t>
            </a:r>
            <a:r>
              <a:rPr lang="zh-CN" altLang="en-US" dirty="0" smtClean="0"/>
              <a:t>除了字符串字面值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或是</a:t>
            </a:r>
            <a:r>
              <a:rPr lang="zh-CN" altLang="en-US" dirty="0"/>
              <a:t>一</a:t>
            </a:r>
            <a:r>
              <a:rPr lang="zh-CN" altLang="en-US" dirty="0" smtClean="0"/>
              <a:t>个临时对象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kumimoji="1" lang="zh-CN" altLang="en-US" dirty="0" smtClean="0">
                <a:solidFill>
                  <a:prstClr val="black"/>
                </a:solidFill>
              </a:rPr>
              <a:t>纯右值举例</a:t>
            </a:r>
          </a:p>
          <a:p>
            <a:pPr lvl="1"/>
            <a:r>
              <a:rPr lang="zh-CN" altLang="en-US" dirty="0"/>
              <a:t>除字符串字面值以外的字</a:t>
            </a:r>
            <a:r>
              <a:rPr lang="zh-CN" altLang="en-US" dirty="0" smtClean="0"/>
              <a:t>面值</a:t>
            </a:r>
            <a:endParaRPr lang="en-US" altLang="zh-CN" dirty="0" smtClean="0"/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非引用类型</a:t>
            </a:r>
            <a:r>
              <a:rPr lang="zh-CN" altLang="en-US" dirty="0"/>
              <a:t>的函数</a:t>
            </a:r>
            <a:r>
              <a:rPr lang="zh-CN" altLang="en-US" dirty="0" smtClean="0"/>
              <a:t>调用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后置</a:t>
            </a:r>
            <a:r>
              <a:rPr lang="zh-CN" altLang="en-US" dirty="0"/>
              <a:t>自增</a:t>
            </a:r>
            <a:r>
              <a:rPr lang="en-US" altLang="zh-CN" dirty="0"/>
              <a:t>/</a:t>
            </a:r>
            <a:r>
              <a:rPr lang="zh-CN" altLang="en-US" dirty="0"/>
              <a:t>自减运算符连接的表达式</a:t>
            </a:r>
            <a:r>
              <a:rPr lang="en-US" altLang="zh-CN" dirty="0" err="1"/>
              <a:t>i</a:t>
            </a:r>
            <a:r>
              <a:rPr lang="en-US" altLang="zh-CN" dirty="0"/>
              <a:t>++/</a:t>
            </a:r>
            <a:r>
              <a:rPr lang="en-US" altLang="zh-CN" dirty="0" err="1"/>
              <a:t>i</a:t>
            </a:r>
            <a:r>
              <a:rPr lang="en-US" altLang="zh-CN" dirty="0"/>
              <a:t>--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算术</a:t>
            </a:r>
            <a:r>
              <a:rPr lang="zh-CN" altLang="en-US" dirty="0"/>
              <a:t>表达式（</a:t>
            </a:r>
            <a:r>
              <a:rPr lang="en-US" altLang="zh-CN" dirty="0" err="1"/>
              <a:t>a+b</a:t>
            </a:r>
            <a:r>
              <a:rPr lang="zh-CN" altLang="en-US" dirty="0"/>
              <a:t>、</a:t>
            </a:r>
            <a:r>
              <a:rPr lang="en-US" altLang="zh-CN" dirty="0" err="1"/>
              <a:t>a&amp;b</a:t>
            </a:r>
            <a:r>
              <a:rPr lang="zh-CN" altLang="en-US" dirty="0"/>
              <a:t>、</a:t>
            </a:r>
            <a:r>
              <a:rPr lang="en-US" altLang="zh-CN" dirty="0"/>
              <a:t>a&lt;&lt;b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</a:t>
            </a:r>
            <a:r>
              <a:rPr lang="zh-CN" altLang="en-US" dirty="0"/>
              <a:t>表达式（</a:t>
            </a:r>
            <a:r>
              <a:rPr lang="en-US" altLang="zh-CN" dirty="0"/>
              <a:t>a&amp;&amp;b</a:t>
            </a:r>
            <a:r>
              <a:rPr lang="zh-CN" altLang="en-US" dirty="0"/>
              <a:t>、</a:t>
            </a:r>
            <a:r>
              <a:rPr lang="en-US" altLang="zh-CN" dirty="0"/>
              <a:t>a||b</a:t>
            </a:r>
            <a:r>
              <a:rPr lang="zh-CN" altLang="en-US" dirty="0"/>
              <a:t>、</a:t>
            </a:r>
            <a:r>
              <a:rPr lang="en-US" altLang="zh-CN" dirty="0"/>
              <a:t>~a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</a:t>
            </a:r>
            <a:r>
              <a:rPr lang="zh-CN" altLang="en-US" dirty="0"/>
              <a:t>表达式（</a:t>
            </a:r>
            <a:r>
              <a:rPr lang="en-US" altLang="zh-CN" dirty="0"/>
              <a:t>a==b</a:t>
            </a:r>
            <a:r>
              <a:rPr lang="zh-CN" altLang="en-US" dirty="0"/>
              <a:t>、</a:t>
            </a:r>
            <a:r>
              <a:rPr lang="en-US" altLang="zh-CN" dirty="0"/>
              <a:t>a&gt;=b</a:t>
            </a:r>
            <a:r>
              <a:rPr lang="zh-CN" altLang="en-US" dirty="0"/>
              <a:t>、</a:t>
            </a:r>
            <a:r>
              <a:rPr lang="en-US" altLang="zh-CN" dirty="0"/>
              <a:t>a&lt;b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</a:t>
            </a:r>
            <a:r>
              <a:rPr lang="zh-CN" altLang="en-US" dirty="0"/>
              <a:t>地址表达式（</a:t>
            </a:r>
            <a:r>
              <a:rPr lang="en-US" altLang="zh-CN" dirty="0"/>
              <a:t>&amp;a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6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将亡值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将亡值表达式</a:t>
            </a:r>
            <a:r>
              <a:rPr kumimoji="1" lang="en-US" altLang="zh-CN" dirty="0" smtClean="0"/>
              <a:t>)</a:t>
            </a:r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右值</a:t>
            </a:r>
            <a:r>
              <a:rPr lang="zh-CN" altLang="en-US" b="1" dirty="0" smtClean="0"/>
              <a:t>引用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函数的右值引用除外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的函数调用表达式</a:t>
            </a:r>
            <a:endParaRPr lang="en-US" altLang="zh-CN" dirty="0" smtClean="0"/>
          </a:p>
          <a:p>
            <a:pPr marL="457200" lvl="1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将亡值举例</a:t>
            </a:r>
          </a:p>
          <a:p>
            <a:pPr lvl="1"/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::move(X)</a:t>
            </a:r>
          </a:p>
          <a:p>
            <a:pPr lvl="1"/>
            <a:r>
              <a:rPr kumimoji="1" lang="mr-IN" altLang="zh-CN" dirty="0" smtClean="0"/>
              <a:t>……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8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为什么要有 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)?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拷贝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用左值去初始化一个对象或者为一个已有对象赋值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拷贝</a:t>
            </a:r>
            <a:r>
              <a:rPr lang="zh-CN" altLang="en-US" b="1" dirty="0"/>
              <a:t>构造函数</a:t>
            </a:r>
            <a:r>
              <a:rPr lang="zh-CN" altLang="en-US" dirty="0"/>
              <a:t>或</a:t>
            </a:r>
            <a:r>
              <a:rPr lang="zh-CN" altLang="en-US" b="1" dirty="0"/>
              <a:t>拷贝赋值运算符</a:t>
            </a:r>
            <a:r>
              <a:rPr lang="zh-CN" altLang="en-US" dirty="0"/>
              <a:t>来拷贝</a:t>
            </a:r>
            <a:r>
              <a:rPr lang="zh-CN" altLang="en-US" dirty="0" smtClean="0"/>
              <a:t>资源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移动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移动构造函数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移动赋值运算符</a:t>
            </a:r>
            <a:r>
              <a:rPr lang="zh-CN" altLang="en-US" dirty="0" smtClean="0"/>
              <a:t>来移动资源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7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37817</TotalTime>
  <Words>2280</Words>
  <Application>Microsoft Macintosh PowerPoint</Application>
  <PresentationFormat>宽屏</PresentationFormat>
  <Paragraphs>454</Paragraphs>
  <Slides>44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Mangal</vt:lpstr>
      <vt:lpstr>Wingdings</vt:lpstr>
      <vt:lpstr>宋体</vt:lpstr>
      <vt:lpstr>Office 主题</vt:lpstr>
      <vt:lpstr>右值引用与完美转发入门(c++11)</vt:lpstr>
      <vt:lpstr>PowerPoint 演示文稿</vt:lpstr>
      <vt:lpstr>PowerPoint 演示文稿</vt:lpstr>
      <vt:lpstr>PowerPoint 演示文稿</vt:lpstr>
      <vt:lpstr>PowerPoint 演示文稿</vt:lpstr>
      <vt:lpstr>左值</vt:lpstr>
      <vt:lpstr>纯右值</vt:lpstr>
      <vt:lpstr>将亡值</vt:lpstr>
      <vt:lpstr>为什么要有 右值(纯右值/将亡值)?</vt:lpstr>
      <vt:lpstr>为什么要有 右值(纯右值/将亡值)?</vt:lpstr>
      <vt:lpstr>左值/右值举例</vt:lpstr>
      <vt:lpstr>左值/右值举例</vt:lpstr>
      <vt:lpstr>左值/右值举例</vt:lpstr>
      <vt:lpstr>左值/右值举例</vt:lpstr>
      <vt:lpstr>copy elision</vt:lpstr>
      <vt:lpstr>2 elisions</vt:lpstr>
      <vt:lpstr>1 elesion</vt:lpstr>
      <vt:lpstr>引用（左值引用）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引用（左值引用）</vt:lpstr>
      <vt:lpstr>引用（左值引用）</vt:lpstr>
      <vt:lpstr>右值引用</vt:lpstr>
      <vt:lpstr>右值引用</vt:lpstr>
      <vt:lpstr>万能引用(universal references)</vt:lpstr>
      <vt:lpstr>万能引用(universal references)</vt:lpstr>
      <vt:lpstr>引用折叠</vt:lpstr>
      <vt:lpstr>std::move &amp; std::forward</vt:lpstr>
      <vt:lpstr>std::move</vt:lpstr>
      <vt:lpstr>PowerPoint 演示文稿</vt:lpstr>
      <vt:lpstr>不适合使用移动场景</vt:lpstr>
      <vt:lpstr>PowerPoint 演示文稿</vt:lpstr>
      <vt:lpstr>PowerPoint 演示文稿</vt:lpstr>
      <vt:lpstr>PowerPoint 演示文稿</vt:lpstr>
      <vt:lpstr>std::move &amp; std::forward</vt:lpstr>
      <vt:lpstr>不适合使用完美转发场景</vt:lpstr>
      <vt:lpstr>系统环境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103</cp:revision>
  <dcterms:created xsi:type="dcterms:W3CDTF">2019-01-20T04:01:19Z</dcterms:created>
  <dcterms:modified xsi:type="dcterms:W3CDTF">2019-04-24T02:51:16Z</dcterms:modified>
</cp:coreProperties>
</file>